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diagrams/layout1.xml" ContentType="application/vnd.openxmlformats-officedocument.drawingml.diagram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diagrams/quickStyle1.xml" ContentType="application/vnd.openxmlformats-officedocument.drawingml.diagramStyl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diagrams/drawing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43"/>
  </p:notesMasterIdLst>
  <p:sldIdLst>
    <p:sldId id="278" r:id="rId2"/>
    <p:sldId id="279" r:id="rId3"/>
    <p:sldId id="285" r:id="rId4"/>
    <p:sldId id="281" r:id="rId5"/>
    <p:sldId id="282" r:id="rId6"/>
    <p:sldId id="283" r:id="rId7"/>
    <p:sldId id="284" r:id="rId8"/>
    <p:sldId id="276" r:id="rId9"/>
    <p:sldId id="272" r:id="rId10"/>
    <p:sldId id="273" r:id="rId11"/>
    <p:sldId id="275" r:id="rId12"/>
    <p:sldId id="269" r:id="rId13"/>
    <p:sldId id="270" r:id="rId14"/>
    <p:sldId id="271" r:id="rId15"/>
    <p:sldId id="277" r:id="rId16"/>
    <p:sldId id="266" r:id="rId17"/>
    <p:sldId id="257" r:id="rId18"/>
    <p:sldId id="258" r:id="rId19"/>
    <p:sldId id="267" r:id="rId20"/>
    <p:sldId id="286" r:id="rId21"/>
    <p:sldId id="287" r:id="rId22"/>
    <p:sldId id="288" r:id="rId23"/>
    <p:sldId id="259" r:id="rId24"/>
    <p:sldId id="261" r:id="rId25"/>
    <p:sldId id="260" r:id="rId26"/>
    <p:sldId id="262" r:id="rId27"/>
    <p:sldId id="263" r:id="rId28"/>
    <p:sldId id="268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299" r:id="rId39"/>
    <p:sldId id="300" r:id="rId40"/>
    <p:sldId id="301" r:id="rId41"/>
    <p:sldId id="30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EFEFF0"/>
    <a:srgbClr val="F0873C"/>
    <a:srgbClr val="F8C9A6"/>
    <a:srgbClr val="A8AFB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5378" autoAdjust="0"/>
  </p:normalViewPr>
  <p:slideViewPr>
    <p:cSldViewPr snapToGrid="0" snapToObjects="1">
      <p:cViewPr>
        <p:scale>
          <a:sx n="75" d="100"/>
          <a:sy n="75" d="100"/>
        </p:scale>
        <p:origin x="-296" y="-1216"/>
      </p:cViewPr>
      <p:guideLst>
        <p:guide orient="horz" pos="27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7FBC58-38B0-1F47-ABE3-FD62317D0BD2}" type="doc">
      <dgm:prSet loTypeId="urn:microsoft.com/office/officeart/2005/8/layout/cycle1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64311E-0937-8C4D-9DE9-862CAA1945EE}">
      <dgm:prSet phldrT="[Text]" custT="1"/>
      <dgm:spPr/>
      <dgm:t>
        <a:bodyPr/>
        <a:lstStyle/>
        <a:p>
          <a:endParaRPr lang="en-US" sz="5400" dirty="0">
            <a:latin typeface="Gill Sans Light"/>
            <a:cs typeface="Gill Sans Light"/>
          </a:endParaRPr>
        </a:p>
      </dgm:t>
    </dgm:pt>
    <dgm:pt modelId="{EB2CB545-2A81-054F-8BFF-8F89C6B994FA}" type="parTrans" cxnId="{2FE38EDA-4414-6D4E-93F5-2894827B59F2}">
      <dgm:prSet/>
      <dgm:spPr/>
      <dgm:t>
        <a:bodyPr/>
        <a:lstStyle/>
        <a:p>
          <a:endParaRPr lang="en-US"/>
        </a:p>
      </dgm:t>
    </dgm:pt>
    <dgm:pt modelId="{8E647218-4A86-EF4C-9DEA-B5404F7A3451}" type="sibTrans" cxnId="{2FE38EDA-4414-6D4E-93F5-2894827B59F2}">
      <dgm:prSet/>
      <dgm:spPr/>
      <dgm:t>
        <a:bodyPr/>
        <a:lstStyle/>
        <a:p>
          <a:endParaRPr lang="en-US"/>
        </a:p>
      </dgm:t>
    </dgm:pt>
    <dgm:pt modelId="{722BBE23-98CC-CB44-AC11-C38E9F1058E0}">
      <dgm:prSet phldrT="[Text]" custT="1"/>
      <dgm:spPr/>
      <dgm:t>
        <a:bodyPr/>
        <a:lstStyle/>
        <a:p>
          <a:endParaRPr lang="en-US" sz="5400" dirty="0">
            <a:latin typeface="Gill Sans Light"/>
            <a:cs typeface="Gill Sans Light"/>
          </a:endParaRPr>
        </a:p>
      </dgm:t>
    </dgm:pt>
    <dgm:pt modelId="{9D02C853-FE07-A847-8370-BB9CEBC781AD}" type="parTrans" cxnId="{6133EAC5-A09D-AE4E-846D-5FD07A8DCD80}">
      <dgm:prSet/>
      <dgm:spPr/>
      <dgm:t>
        <a:bodyPr/>
        <a:lstStyle/>
        <a:p>
          <a:endParaRPr lang="en-US"/>
        </a:p>
      </dgm:t>
    </dgm:pt>
    <dgm:pt modelId="{44882CC3-4A64-CC47-8730-25AC9E890BBF}" type="sibTrans" cxnId="{6133EAC5-A09D-AE4E-846D-5FD07A8DCD80}">
      <dgm:prSet/>
      <dgm:spPr/>
      <dgm:t>
        <a:bodyPr/>
        <a:lstStyle/>
        <a:p>
          <a:endParaRPr lang="en-US"/>
        </a:p>
      </dgm:t>
    </dgm:pt>
    <dgm:pt modelId="{D6D3B42C-3601-B84C-9356-28137E7018AC}">
      <dgm:prSet phldrT="[Text]" custT="1"/>
      <dgm:spPr/>
      <dgm:t>
        <a:bodyPr/>
        <a:lstStyle/>
        <a:p>
          <a:endParaRPr lang="en-US" sz="5400" dirty="0">
            <a:latin typeface="Gill Sans Light"/>
            <a:cs typeface="Gill Sans Light"/>
          </a:endParaRPr>
        </a:p>
      </dgm:t>
    </dgm:pt>
    <dgm:pt modelId="{EB3D5BA8-CD1D-E742-9539-1A650B32F9F8}" type="sibTrans" cxnId="{7D1BA64C-54B3-F04F-A661-4CC5683DDCC3}">
      <dgm:prSet/>
      <dgm:spPr/>
      <dgm:t>
        <a:bodyPr/>
        <a:lstStyle/>
        <a:p>
          <a:endParaRPr lang="en-US"/>
        </a:p>
      </dgm:t>
    </dgm:pt>
    <dgm:pt modelId="{28B2237B-1681-4B4C-BEC3-06FD85AC8856}" type="parTrans" cxnId="{7D1BA64C-54B3-F04F-A661-4CC5683DDCC3}">
      <dgm:prSet/>
      <dgm:spPr/>
      <dgm:t>
        <a:bodyPr/>
        <a:lstStyle/>
        <a:p>
          <a:endParaRPr lang="en-US"/>
        </a:p>
      </dgm:t>
    </dgm:pt>
    <dgm:pt modelId="{1C54C7B3-F8CB-864E-BA60-E89DCFDB9C93}" type="pres">
      <dgm:prSet presAssocID="{507FBC58-38B0-1F47-ABE3-FD62317D0BD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372035-3DA8-5346-84AE-C623152BF845}" type="pres">
      <dgm:prSet presAssocID="{D6D3B42C-3601-B84C-9356-28137E7018AC}" presName="dummy" presStyleCnt="0"/>
      <dgm:spPr/>
    </dgm:pt>
    <dgm:pt modelId="{062991B6-A752-1A47-997A-0EFFE3A9172E}" type="pres">
      <dgm:prSet presAssocID="{D6D3B42C-3601-B84C-9356-28137E7018AC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CB7B52-4DB4-334E-8BC9-A0655C1F8289}" type="pres">
      <dgm:prSet presAssocID="{EB3D5BA8-CD1D-E742-9539-1A650B32F9F8}" presName="sibTrans" presStyleLbl="node1" presStyleIdx="0" presStyleCnt="3"/>
      <dgm:spPr/>
      <dgm:t>
        <a:bodyPr/>
        <a:lstStyle/>
        <a:p>
          <a:endParaRPr lang="en-US"/>
        </a:p>
      </dgm:t>
    </dgm:pt>
    <dgm:pt modelId="{B9E95DC1-C3B7-6645-ABB2-471BCACA7331}" type="pres">
      <dgm:prSet presAssocID="{1C64311E-0937-8C4D-9DE9-862CAA1945EE}" presName="dummy" presStyleCnt="0"/>
      <dgm:spPr/>
    </dgm:pt>
    <dgm:pt modelId="{BF03BB22-E69D-CE41-9B56-4F360EFFE8DA}" type="pres">
      <dgm:prSet presAssocID="{1C64311E-0937-8C4D-9DE9-862CAA1945EE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48FB0-4050-7E45-A944-31696F574ACC}" type="pres">
      <dgm:prSet presAssocID="{8E647218-4A86-EF4C-9DEA-B5404F7A3451}" presName="sibTrans" presStyleLbl="node1" presStyleIdx="1" presStyleCnt="3"/>
      <dgm:spPr/>
      <dgm:t>
        <a:bodyPr/>
        <a:lstStyle/>
        <a:p>
          <a:endParaRPr lang="en-US"/>
        </a:p>
      </dgm:t>
    </dgm:pt>
    <dgm:pt modelId="{9147D7A3-8DFD-C74B-A515-F7065C72B372}" type="pres">
      <dgm:prSet presAssocID="{722BBE23-98CC-CB44-AC11-C38E9F1058E0}" presName="dummy" presStyleCnt="0"/>
      <dgm:spPr/>
    </dgm:pt>
    <dgm:pt modelId="{3C442643-0878-9E45-A207-5127BC24617E}" type="pres">
      <dgm:prSet presAssocID="{722BBE23-98CC-CB44-AC11-C38E9F1058E0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EA5F0-DF99-6F4C-879B-CF1FD90CF5BA}" type="pres">
      <dgm:prSet presAssocID="{44882CC3-4A64-CC47-8730-25AC9E890BBF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AC6A74DA-C1D5-E34C-B9CE-2B451DE87DAB}" type="presOf" srcId="{722BBE23-98CC-CB44-AC11-C38E9F1058E0}" destId="{3C442643-0878-9E45-A207-5127BC24617E}" srcOrd="0" destOrd="0" presId="urn:microsoft.com/office/officeart/2005/8/layout/cycle1"/>
    <dgm:cxn modelId="{2FE38EDA-4414-6D4E-93F5-2894827B59F2}" srcId="{507FBC58-38B0-1F47-ABE3-FD62317D0BD2}" destId="{1C64311E-0937-8C4D-9DE9-862CAA1945EE}" srcOrd="1" destOrd="0" parTransId="{EB2CB545-2A81-054F-8BFF-8F89C6B994FA}" sibTransId="{8E647218-4A86-EF4C-9DEA-B5404F7A3451}"/>
    <dgm:cxn modelId="{1EA46B13-4623-AC49-83ED-7BFE5BDBEE90}" type="presOf" srcId="{1C64311E-0937-8C4D-9DE9-862CAA1945EE}" destId="{BF03BB22-E69D-CE41-9B56-4F360EFFE8DA}" srcOrd="0" destOrd="0" presId="urn:microsoft.com/office/officeart/2005/8/layout/cycle1"/>
    <dgm:cxn modelId="{F8539B92-BC14-DC4D-8F4A-445EA3952F33}" type="presOf" srcId="{507FBC58-38B0-1F47-ABE3-FD62317D0BD2}" destId="{1C54C7B3-F8CB-864E-BA60-E89DCFDB9C93}" srcOrd="0" destOrd="0" presId="urn:microsoft.com/office/officeart/2005/8/layout/cycle1"/>
    <dgm:cxn modelId="{7D1BA64C-54B3-F04F-A661-4CC5683DDCC3}" srcId="{507FBC58-38B0-1F47-ABE3-FD62317D0BD2}" destId="{D6D3B42C-3601-B84C-9356-28137E7018AC}" srcOrd="0" destOrd="0" parTransId="{28B2237B-1681-4B4C-BEC3-06FD85AC8856}" sibTransId="{EB3D5BA8-CD1D-E742-9539-1A650B32F9F8}"/>
    <dgm:cxn modelId="{4BD1215F-AAB0-C541-A1A4-44677C314B18}" type="presOf" srcId="{D6D3B42C-3601-B84C-9356-28137E7018AC}" destId="{062991B6-A752-1A47-997A-0EFFE3A9172E}" srcOrd="0" destOrd="0" presId="urn:microsoft.com/office/officeart/2005/8/layout/cycle1"/>
    <dgm:cxn modelId="{7FE54E0D-CE42-124E-A209-680F24BB1428}" type="presOf" srcId="{8E647218-4A86-EF4C-9DEA-B5404F7A3451}" destId="{FB248FB0-4050-7E45-A944-31696F574ACC}" srcOrd="0" destOrd="0" presId="urn:microsoft.com/office/officeart/2005/8/layout/cycle1"/>
    <dgm:cxn modelId="{C7E4B27F-1AF5-C44E-B064-46C2A8E0D672}" type="presOf" srcId="{EB3D5BA8-CD1D-E742-9539-1A650B32F9F8}" destId="{30CB7B52-4DB4-334E-8BC9-A0655C1F8289}" srcOrd="0" destOrd="0" presId="urn:microsoft.com/office/officeart/2005/8/layout/cycle1"/>
    <dgm:cxn modelId="{B6AA412F-C118-9F4A-B098-9B44B443BB1C}" type="presOf" srcId="{44882CC3-4A64-CC47-8730-25AC9E890BBF}" destId="{369EA5F0-DF99-6F4C-879B-CF1FD90CF5BA}" srcOrd="0" destOrd="0" presId="urn:microsoft.com/office/officeart/2005/8/layout/cycle1"/>
    <dgm:cxn modelId="{6133EAC5-A09D-AE4E-846D-5FD07A8DCD80}" srcId="{507FBC58-38B0-1F47-ABE3-FD62317D0BD2}" destId="{722BBE23-98CC-CB44-AC11-C38E9F1058E0}" srcOrd="2" destOrd="0" parTransId="{9D02C853-FE07-A847-8370-BB9CEBC781AD}" sibTransId="{44882CC3-4A64-CC47-8730-25AC9E890BBF}"/>
    <dgm:cxn modelId="{A65EE4B8-0AC9-E548-A948-E211906C57A6}" type="presParOf" srcId="{1C54C7B3-F8CB-864E-BA60-E89DCFDB9C93}" destId="{A8372035-3DA8-5346-84AE-C623152BF845}" srcOrd="0" destOrd="0" presId="urn:microsoft.com/office/officeart/2005/8/layout/cycle1"/>
    <dgm:cxn modelId="{9280C10C-C39C-1341-B818-F4BD7D6AED18}" type="presParOf" srcId="{1C54C7B3-F8CB-864E-BA60-E89DCFDB9C93}" destId="{062991B6-A752-1A47-997A-0EFFE3A9172E}" srcOrd="1" destOrd="0" presId="urn:microsoft.com/office/officeart/2005/8/layout/cycle1"/>
    <dgm:cxn modelId="{2B104F7B-BD9E-6A4F-9079-048343777E05}" type="presParOf" srcId="{1C54C7B3-F8CB-864E-BA60-E89DCFDB9C93}" destId="{30CB7B52-4DB4-334E-8BC9-A0655C1F8289}" srcOrd="2" destOrd="0" presId="urn:microsoft.com/office/officeart/2005/8/layout/cycle1"/>
    <dgm:cxn modelId="{481DFFD6-BCD4-D645-B8C3-39ACEED6385C}" type="presParOf" srcId="{1C54C7B3-F8CB-864E-BA60-E89DCFDB9C93}" destId="{B9E95DC1-C3B7-6645-ABB2-471BCACA7331}" srcOrd="3" destOrd="0" presId="urn:microsoft.com/office/officeart/2005/8/layout/cycle1"/>
    <dgm:cxn modelId="{AB768AC3-9D21-E849-8955-EB0FAD4C5313}" type="presParOf" srcId="{1C54C7B3-F8CB-864E-BA60-E89DCFDB9C93}" destId="{BF03BB22-E69D-CE41-9B56-4F360EFFE8DA}" srcOrd="4" destOrd="0" presId="urn:microsoft.com/office/officeart/2005/8/layout/cycle1"/>
    <dgm:cxn modelId="{FEBEA90A-77A0-D74A-8806-3BE4DC709228}" type="presParOf" srcId="{1C54C7B3-F8CB-864E-BA60-E89DCFDB9C93}" destId="{FB248FB0-4050-7E45-A944-31696F574ACC}" srcOrd="5" destOrd="0" presId="urn:microsoft.com/office/officeart/2005/8/layout/cycle1"/>
    <dgm:cxn modelId="{00989DC3-0196-B74E-8833-C6D63E2AD1FA}" type="presParOf" srcId="{1C54C7B3-F8CB-864E-BA60-E89DCFDB9C93}" destId="{9147D7A3-8DFD-C74B-A515-F7065C72B372}" srcOrd="6" destOrd="0" presId="urn:microsoft.com/office/officeart/2005/8/layout/cycle1"/>
    <dgm:cxn modelId="{A9A90691-AD71-8042-9FAF-8CA440B4526E}" type="presParOf" srcId="{1C54C7B3-F8CB-864E-BA60-E89DCFDB9C93}" destId="{3C442643-0878-9E45-A207-5127BC24617E}" srcOrd="7" destOrd="0" presId="urn:microsoft.com/office/officeart/2005/8/layout/cycle1"/>
    <dgm:cxn modelId="{20A859DE-2311-A543-9D97-AA7F8D703029}" type="presParOf" srcId="{1C54C7B3-F8CB-864E-BA60-E89DCFDB9C93}" destId="{369EA5F0-DF99-6F4C-879B-CF1FD90CF5BA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62991B6-A752-1A47-997A-0EFFE3A9172E}">
      <dsp:nvSpPr>
        <dsp:cNvPr id="0" name=""/>
        <dsp:cNvSpPr/>
      </dsp:nvSpPr>
      <dsp:spPr>
        <a:xfrm>
          <a:off x="2384130" y="195017"/>
          <a:ext cx="994557" cy="9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Gill Sans Light"/>
            <a:cs typeface="Gill Sans Light"/>
          </a:endParaRPr>
        </a:p>
      </dsp:txBody>
      <dsp:txXfrm>
        <a:off x="2384130" y="195017"/>
        <a:ext cx="994557" cy="994557"/>
      </dsp:txXfrm>
    </dsp:sp>
    <dsp:sp modelId="{30CB7B52-4DB4-334E-8BC9-A0655C1F8289}">
      <dsp:nvSpPr>
        <dsp:cNvPr id="0" name=""/>
        <dsp:cNvSpPr/>
      </dsp:nvSpPr>
      <dsp:spPr>
        <a:xfrm>
          <a:off x="869169" y="-686"/>
          <a:ext cx="2351728" cy="2351728"/>
        </a:xfrm>
        <a:prstGeom prst="circularArrow">
          <a:avLst>
            <a:gd name="adj1" fmla="val 8247"/>
            <a:gd name="adj2" fmla="val 575962"/>
            <a:gd name="adj3" fmla="val 2964563"/>
            <a:gd name="adj4" fmla="val 51249"/>
            <a:gd name="adj5" fmla="val 962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3BB22-E69D-CE41-9B56-4F360EFFE8DA}">
      <dsp:nvSpPr>
        <dsp:cNvPr id="0" name=""/>
        <dsp:cNvSpPr/>
      </dsp:nvSpPr>
      <dsp:spPr>
        <a:xfrm>
          <a:off x="1547754" y="1643662"/>
          <a:ext cx="994557" cy="9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Gill Sans Light"/>
            <a:cs typeface="Gill Sans Light"/>
          </a:endParaRPr>
        </a:p>
      </dsp:txBody>
      <dsp:txXfrm>
        <a:off x="1547754" y="1643662"/>
        <a:ext cx="994557" cy="994557"/>
      </dsp:txXfrm>
    </dsp:sp>
    <dsp:sp modelId="{FB248FB0-4050-7E45-A944-31696F574ACC}">
      <dsp:nvSpPr>
        <dsp:cNvPr id="0" name=""/>
        <dsp:cNvSpPr/>
      </dsp:nvSpPr>
      <dsp:spPr>
        <a:xfrm>
          <a:off x="869169" y="-686"/>
          <a:ext cx="2351728" cy="2351728"/>
        </a:xfrm>
        <a:prstGeom prst="circularArrow">
          <a:avLst>
            <a:gd name="adj1" fmla="val 8247"/>
            <a:gd name="adj2" fmla="val 575962"/>
            <a:gd name="adj3" fmla="val 10172789"/>
            <a:gd name="adj4" fmla="val 7259475"/>
            <a:gd name="adj5" fmla="val 962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442643-0878-9E45-A207-5127BC24617E}">
      <dsp:nvSpPr>
        <dsp:cNvPr id="0" name=""/>
        <dsp:cNvSpPr/>
      </dsp:nvSpPr>
      <dsp:spPr>
        <a:xfrm>
          <a:off x="711378" y="195017"/>
          <a:ext cx="994557" cy="994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 dirty="0">
            <a:latin typeface="Gill Sans Light"/>
            <a:cs typeface="Gill Sans Light"/>
          </a:endParaRPr>
        </a:p>
      </dsp:txBody>
      <dsp:txXfrm>
        <a:off x="711378" y="195017"/>
        <a:ext cx="994557" cy="994557"/>
      </dsp:txXfrm>
    </dsp:sp>
    <dsp:sp modelId="{369EA5F0-DF99-6F4C-879B-CF1FD90CF5BA}">
      <dsp:nvSpPr>
        <dsp:cNvPr id="0" name=""/>
        <dsp:cNvSpPr/>
      </dsp:nvSpPr>
      <dsp:spPr>
        <a:xfrm>
          <a:off x="869169" y="-686"/>
          <a:ext cx="2351728" cy="2351728"/>
        </a:xfrm>
        <a:prstGeom prst="circularArrow">
          <a:avLst>
            <a:gd name="adj1" fmla="val 8247"/>
            <a:gd name="adj2" fmla="val 575962"/>
            <a:gd name="adj3" fmla="val 16857382"/>
            <a:gd name="adj4" fmla="val 14966656"/>
            <a:gd name="adj5" fmla="val 962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2286A-A724-ED43-ADE2-3BC2E69109C6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A4EB4-1E75-714F-89C9-D273F7D662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morning everyone, I’m Tawanna, this is Paul,</a:t>
            </a:r>
            <a:r>
              <a:rPr lang="en-US" baseline="0" dirty="0" smtClean="0"/>
              <a:t> Nicole, and Ray and we are team B</a:t>
            </a:r>
            <a:r>
              <a:rPr lang="en-US" dirty="0" smtClean="0"/>
              <a:t>arter </a:t>
            </a:r>
            <a:r>
              <a:rPr lang="en-US" dirty="0" err="1" smtClean="0"/>
              <a:t>Botique</a:t>
            </a:r>
            <a:r>
              <a:rPr lang="en-US" baseline="0" dirty="0" smtClean="0"/>
              <a:t>. Today, we will present to you a</a:t>
            </a:r>
          </a:p>
          <a:p>
            <a:r>
              <a:rPr lang="en-US" baseline="0" dirty="0" smtClean="0"/>
              <a:t>Bartering website designed for collectors of various items such as comics, stamps, coins.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A4EB4-1E75-714F-89C9-D273F7D662A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indent="-3429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None/>
            </a:pPr>
            <a:r>
              <a:rPr lang="en-US" sz="2700" dirty="0" smtClean="0">
                <a:solidFill>
                  <a:srgbClr val="000000"/>
                </a:solidFill>
                <a:latin typeface="Gill Sans Light" charset="0"/>
              </a:rPr>
              <a:t>Nicole</a:t>
            </a:r>
            <a:r>
              <a:rPr lang="en-US" sz="2700" baseline="0" dirty="0" smtClean="0">
                <a:solidFill>
                  <a:srgbClr val="000000"/>
                </a:solidFill>
                <a:latin typeface="Gill Sans Light" charset="0"/>
              </a:rPr>
              <a:t> and I will be presenting our process and results and Paul and Ray will demo our site.</a:t>
            </a:r>
          </a:p>
          <a:p>
            <a:pPr lvl="1" indent="-3429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en-US" sz="2700" baseline="0" dirty="0" smtClean="0">
              <a:solidFill>
                <a:srgbClr val="000000"/>
              </a:solidFill>
              <a:latin typeface="Gill Sans Light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00EFFE7-2B0E-134C-8919-F049D85B86B7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I’ll</a:t>
            </a:r>
            <a:r>
              <a:rPr lang="en-US" baseline="0" dirty="0" smtClean="0"/>
              <a:t> start off by describing part of our user research process and will discuss the results of our directed interviews and competitive evaluation. Nicole will</a:t>
            </a:r>
          </a:p>
          <a:p>
            <a:r>
              <a:rPr lang="en-US" baseline="0" dirty="0" smtClean="0"/>
              <a:t>Finish our user research by discussing our brick and mortar and our 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A4EB4-1E75-714F-89C9-D273F7D662A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We</a:t>
            </a:r>
            <a:r>
              <a:rPr lang="en-US" baseline="0" dirty="0" smtClean="0"/>
              <a:t> conducted interviews and published a hit on mechanical </a:t>
            </a:r>
            <a:r>
              <a:rPr lang="en-US" baseline="0" dirty="0" err="1" smtClean="0"/>
              <a:t>turk</a:t>
            </a:r>
            <a:r>
              <a:rPr lang="en-US" baseline="0" dirty="0" smtClean="0"/>
              <a:t> to understand people’s bartering experiences.</a:t>
            </a:r>
            <a:endParaRPr lang="en-US" dirty="0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E8F4159-1BE5-BF43-BFA1-4D3ECA75EE2E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found that</a:t>
            </a:r>
            <a:r>
              <a:rPr lang="en-US" baseline="0" dirty="0" smtClean="0"/>
              <a:t> (read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A4EB4-1E75-714F-89C9-D273F7D662A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Emotionally,</a:t>
            </a:r>
            <a:r>
              <a:rPr lang="en-US" baseline="0" dirty="0" smtClean="0"/>
              <a:t> individuals recounted positive experiences bartering….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A4EB4-1E75-714F-89C9-D273F7D662A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Next, we searched for bartering sites that matched our users’ experiences. The</a:t>
            </a:r>
            <a:r>
              <a:rPr lang="en-US" baseline="0" dirty="0" smtClean="0"/>
              <a:t> four sites listed are a subset of several</a:t>
            </a:r>
          </a:p>
          <a:p>
            <a:r>
              <a:rPr lang="en-US" baseline="0" dirty="0" smtClean="0"/>
              <a:t>Sites found – as you can see, there are three key experiences missing from the sites: the ability to associate reputation with the </a:t>
            </a:r>
            <a:r>
              <a:rPr lang="en-US" baseline="0" dirty="0" err="1" smtClean="0"/>
              <a:t>pers</a:t>
            </a:r>
            <a:r>
              <a:rPr lang="en-US" baseline="0" dirty="0" smtClean="0"/>
              <a:t> other person in the transaction, the ability to track trade status, and the ability to </a:t>
            </a:r>
            <a:r>
              <a:rPr lang="en-US" baseline="0" dirty="0" err="1" smtClean="0"/>
              <a:t>multiswap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A4EB4-1E75-714F-89C9-D273F7D662A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</a:t>
            </a:r>
            <a:r>
              <a:rPr lang="en-US" baseline="0" dirty="0" smtClean="0"/>
              <a:t> hearing about user’s experiences, we next conducted brick and mortar observations to see for ourselves how the bartering process went down. Nicole will discuss </a:t>
            </a:r>
            <a:r>
              <a:rPr lang="en-US" baseline="0" smtClean="0"/>
              <a:t>this next.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A4EB4-1E75-714F-89C9-D273F7D662A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AB05-3DC3-EF4C-89EB-A138B6030C51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44FD-C45B-434C-BA78-F9F5E4D87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AB05-3DC3-EF4C-89EB-A138B6030C51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44FD-C45B-434C-BA78-F9F5E4D87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AB05-3DC3-EF4C-89EB-A138B6030C51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44FD-C45B-434C-BA78-F9F5E4D87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AB05-3DC3-EF4C-89EB-A138B6030C51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44FD-C45B-434C-BA78-F9F5E4D87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AB05-3DC3-EF4C-89EB-A138B6030C51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44FD-C45B-434C-BA78-F9F5E4D87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AB05-3DC3-EF4C-89EB-A138B6030C51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44FD-C45B-434C-BA78-F9F5E4D87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AB05-3DC3-EF4C-89EB-A138B6030C51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44FD-C45B-434C-BA78-F9F5E4D87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AB05-3DC3-EF4C-89EB-A138B6030C51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44FD-C45B-434C-BA78-F9F5E4D87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AB05-3DC3-EF4C-89EB-A138B6030C51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44FD-C45B-434C-BA78-F9F5E4D87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AB05-3DC3-EF4C-89EB-A138B6030C51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44FD-C45B-434C-BA78-F9F5E4D87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AB05-3DC3-EF4C-89EB-A138B6030C51}" type="datetimeFigureOut">
              <a:rPr lang="en-US" smtClean="0"/>
              <a:pPr/>
              <a:t>3/24/11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944FD-C45B-434C-BA78-F9F5E4D878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F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</a:defRPr>
            </a:lvl1pPr>
          </a:lstStyle>
          <a:p>
            <a:fld id="{575AAB05-3DC3-EF4C-89EB-A138B6030C51}" type="datetimeFigureOut">
              <a:rPr lang="en-US" smtClean="0"/>
              <a:pPr/>
              <a:t>3/24/11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</a:defRPr>
            </a:lvl1pPr>
          </a:lstStyle>
          <a:p>
            <a:fld id="{7EC944FD-C45B-434C-BA78-F9F5E4D878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0873C"/>
          </a:solidFill>
          <a:latin typeface="Gill Sans Ligh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17.jpeg"/><Relationship Id="rId7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ctrTitle"/>
          </p:nvPr>
        </p:nvSpPr>
        <p:spPr>
          <a:xfrm>
            <a:off x="772954" y="2736057"/>
            <a:ext cx="7598093" cy="1098708"/>
          </a:xfrm>
        </p:spPr>
        <p:txBody>
          <a:bodyPr lIns="0" tIns="0" rIns="0" bIns="0" anchor="t"/>
          <a:lstStyle/>
          <a:p>
            <a:pPr algn="ctr" eaLnBrk="1" hangingPunct="1">
              <a:lnSpc>
                <a:spcPct val="95000"/>
              </a:lnSpc>
              <a:defRPr/>
            </a:pPr>
            <a:r>
              <a:rPr lang="en-US" sz="4300" dirty="0">
                <a:solidFill>
                  <a:srgbClr val="F0873C"/>
                </a:solidFill>
              </a:rPr>
              <a:t>barter boutique</a:t>
            </a:r>
            <a:r>
              <a:rPr lang="en-US" dirty="0" smtClean="0">
                <a:cs typeface="+mj-cs"/>
              </a:rPr>
              <a:t/>
            </a:r>
            <a:br>
              <a:rPr lang="en-US" dirty="0" smtClean="0">
                <a:cs typeface="+mj-cs"/>
              </a:rPr>
            </a:br>
            <a:r>
              <a:rPr lang="en-US" sz="1900" dirty="0" smtClean="0">
                <a:solidFill>
                  <a:srgbClr val="000000"/>
                </a:solidFill>
              </a:rPr>
              <a:t>trade and collect with the world</a:t>
            </a:r>
            <a:endParaRPr lang="en-US" sz="1900" dirty="0">
              <a:solidFill>
                <a:srgbClr val="000000"/>
              </a:solidFill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598772" y="4357577"/>
            <a:ext cx="5962173" cy="1704499"/>
          </a:xfrm>
        </p:spPr>
        <p:txBody>
          <a:bodyPr lIns="0" tIns="0" rIns="0" bIns="0">
            <a:normAutofit/>
          </a:bodyPr>
          <a:lstStyle/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+mn-cs"/>
              </a:rPr>
              <a:t>Paul </a:t>
            </a:r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+mn-cs"/>
              </a:rPr>
              <a:t>Caravelli</a:t>
            </a:r>
            <a:endParaRPr lang="en-US" sz="2000" dirty="0" smtClean="0">
              <a:cs typeface="+mn-cs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+mn-cs"/>
              </a:rPr>
              <a:t>Tawanna Dillahunt</a:t>
            </a:r>
            <a:endParaRPr lang="en-US" sz="2000" dirty="0" smtClean="0">
              <a:cs typeface="+mn-cs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+mn-cs"/>
              </a:rPr>
              <a:t>Nicole Fernandez</a:t>
            </a:r>
            <a:endParaRPr lang="en-US" sz="2000" dirty="0" smtClean="0">
              <a:cs typeface="+mn-cs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+mn-cs"/>
              </a:rPr>
              <a:t>Ray </a:t>
            </a:r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+mn-cs"/>
              </a:rPr>
              <a:t>Luong</a:t>
            </a:r>
            <a:endParaRPr lang="en-US" sz="2000" dirty="0" smtClean="0">
              <a:solidFill>
                <a:srgbClr val="000000"/>
              </a:solidFill>
              <a:latin typeface="Gill Sans Light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71899" y="3988245"/>
            <a:ext cx="3400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BID Spring 2011 | Web Experience</a:t>
            </a:r>
            <a:endParaRPr lang="en-US" dirty="0">
              <a:latin typeface="Gill Sans Light"/>
              <a:cs typeface="Gill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meStop_TV_3.png"/>
          <p:cNvPicPr>
            <a:picLocks noGrp="1" noChangeAspect="1"/>
          </p:cNvPicPr>
          <p:nvPr>
            <p:ph idx="1"/>
          </p:nvPr>
        </p:nvPicPr>
        <p:blipFill>
          <a:blip r:embed="rId2"/>
          <a:srcRect l="2765" t="2057" r="1455" b="2163"/>
          <a:stretch>
            <a:fillRect/>
          </a:stretch>
        </p:blipFill>
        <p:spPr>
          <a:xfrm>
            <a:off x="0" y="0"/>
            <a:ext cx="9144001" cy="6858000"/>
          </a:xfrm>
        </p:spPr>
      </p:pic>
      <p:sp>
        <p:nvSpPr>
          <p:cNvPr id="5" name="Rectangle 4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Game Stop</a:t>
            </a:r>
            <a:endParaRPr lang="en-US" sz="4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Phantom of the Attic Comics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SC_0452.JPG"/>
          <p:cNvPicPr>
            <a:picLocks noChangeAspect="1"/>
          </p:cNvPicPr>
          <p:nvPr/>
        </p:nvPicPr>
        <p:blipFill>
          <a:blip r:embed="rId2"/>
          <a:srcRect r="1143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Pawn Shop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11109 Pokemon.jpg"/>
          <p:cNvPicPr>
            <a:picLocks noGrp="1" noChangeAspect="1"/>
          </p:cNvPicPr>
          <p:nvPr>
            <p:ph idx="1"/>
          </p:nvPr>
        </p:nvPicPr>
        <p:blipFill>
          <a:blip r:embed="rId2"/>
          <a:srcRect l="346" r="67"/>
          <a:stretch>
            <a:fillRect/>
          </a:stretch>
        </p:blipFill>
        <p:spPr>
          <a:xfrm>
            <a:off x="-16035" y="1"/>
            <a:ext cx="9160035" cy="6858000"/>
          </a:xfrm>
        </p:spPr>
      </p:pic>
      <p:sp>
        <p:nvSpPr>
          <p:cNvPr id="7" name="Rectangle 6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Pokemon</a:t>
            </a:r>
            <a:r>
              <a:rPr lang="en-US" sz="4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Trading</a:t>
            </a:r>
            <a:endParaRPr lang="en-US" sz="4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uffalo-Exchange.jpg"/>
          <p:cNvPicPr>
            <a:picLocks noGrp="1" noChangeAspect="1"/>
          </p:cNvPicPr>
          <p:nvPr>
            <p:ph idx="1"/>
          </p:nvPr>
        </p:nvPicPr>
        <p:blipFill>
          <a:blip r:embed="rId2"/>
          <a:srcRect l="52" r="52"/>
          <a:stretch>
            <a:fillRect/>
          </a:stretch>
        </p:blipFill>
        <p:spPr>
          <a:xfrm>
            <a:off x="0" y="-7225"/>
            <a:ext cx="9144000" cy="6865226"/>
          </a:xfrm>
        </p:spPr>
      </p:pic>
      <p:sp>
        <p:nvSpPr>
          <p:cNvPr id="7" name="Rectangle 6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Exchange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Online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7" y="1600200"/>
            <a:ext cx="4080933" cy="4525963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4000" dirty="0" smtClean="0"/>
              <a:t>Pros</a:t>
            </a:r>
          </a:p>
          <a:p>
            <a:pPr>
              <a:buNone/>
            </a:pPr>
            <a:endParaRPr lang="en-US" sz="4000" dirty="0" smtClean="0"/>
          </a:p>
          <a:p>
            <a:pPr>
              <a:buNone/>
            </a:pP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90533" y="1600200"/>
            <a:ext cx="408093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Cons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200" dirty="0" smtClean="0">
                <a:latin typeface="Gill Sans Light"/>
              </a:rPr>
              <a:t> </a:t>
            </a:r>
            <a:endParaRPr lang="en-US" sz="1000" dirty="0" smtClean="0">
              <a:latin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90533" y="2424009"/>
            <a:ext cx="4572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>
                <a:latin typeface="Gill Sans Light"/>
              </a:rPr>
              <a:t>Easier to scam</a:t>
            </a:r>
            <a:endParaRPr lang="en-US" sz="2800" dirty="0" smtClean="0">
              <a:latin typeface="Gill Sans Light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 smtClean="0">
                <a:latin typeface="Gill Sans Light"/>
              </a:rPr>
              <a:t>Have </a:t>
            </a:r>
            <a:r>
              <a:rPr lang="en-US" sz="2800" dirty="0">
                <a:latin typeface="Gill Sans Light"/>
              </a:rPr>
              <a:t>to ship items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>
                <a:latin typeface="Gill Sans Light"/>
              </a:rPr>
              <a:t>Harder to bargain</a:t>
            </a:r>
          </a:p>
        </p:txBody>
      </p:sp>
      <p:sp>
        <p:nvSpPr>
          <p:cNvPr id="8" name="Rectangle 7"/>
          <p:cNvSpPr/>
          <p:nvPr/>
        </p:nvSpPr>
        <p:spPr>
          <a:xfrm>
            <a:off x="-254000" y="2424009"/>
            <a:ext cx="4572000" cy="25914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en-US" sz="2800" dirty="0" smtClean="0">
                <a:latin typeface="Gill Sans Light"/>
              </a:rPr>
              <a:t>Wider reach of people</a:t>
            </a:r>
          </a:p>
          <a:p>
            <a:pPr marL="342900" lvl="0" indent="-342900" algn="r">
              <a:spcBef>
                <a:spcPct val="20000"/>
              </a:spcBef>
              <a:defRPr/>
            </a:pPr>
            <a:r>
              <a:rPr lang="en-US" sz="2800" dirty="0" smtClean="0">
                <a:latin typeface="Gill Sans Light"/>
              </a:rPr>
              <a:t>Equal trading ground</a:t>
            </a:r>
          </a:p>
          <a:p>
            <a:pPr marL="342900" lvl="0" indent="-342900" algn="r">
              <a:spcBef>
                <a:spcPct val="20000"/>
              </a:spcBef>
              <a:defRPr/>
            </a:pPr>
            <a:r>
              <a:rPr lang="en-US" sz="2800" dirty="0" smtClean="0">
                <a:latin typeface="Gill Sans Light"/>
              </a:rPr>
              <a:t>Easier browsing</a:t>
            </a:r>
          </a:p>
          <a:p>
            <a:pPr marL="342900" lvl="0" indent="-342900" algn="r">
              <a:spcBef>
                <a:spcPct val="20000"/>
              </a:spcBef>
              <a:defRPr/>
            </a:pPr>
            <a:r>
              <a:rPr lang="en-US" sz="2800" dirty="0" smtClean="0">
                <a:latin typeface="Gill Sans Light"/>
              </a:rPr>
              <a:t>Faster trades</a:t>
            </a:r>
          </a:p>
          <a:p>
            <a:pPr marL="342900" lvl="0" indent="-342900" algn="r">
              <a:spcBef>
                <a:spcPct val="20000"/>
              </a:spcBef>
              <a:defRPr/>
            </a:pPr>
            <a:r>
              <a:rPr lang="en-US" sz="2800" dirty="0" smtClean="0">
                <a:latin typeface="Gill Sans Light"/>
              </a:rPr>
              <a:t>Community building</a:t>
            </a:r>
            <a:endParaRPr lang="en-US" sz="2800" dirty="0">
              <a:latin typeface="Gill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53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Synthesis</a:t>
            </a:r>
            <a:endParaRPr lang="en-US" sz="4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y-beanie-babies-f6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3" y="3572323"/>
            <a:ext cx="3626193" cy="2743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Gill Sans Light"/>
                <a:cs typeface="Gill Sans"/>
              </a:rPr>
              <a:t>Target: Collectors</a:t>
            </a:r>
            <a:endParaRPr lang="en-US" dirty="0">
              <a:latin typeface="Gill Sans Light"/>
              <a:cs typeface="Gill Sans"/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Gill Sans Light"/>
                <a:cs typeface="Gill Sans Light"/>
              </a:rPr>
              <a:t>Several existing communities</a:t>
            </a:r>
          </a:p>
          <a:p>
            <a:pPr>
              <a:buNone/>
            </a:pPr>
            <a:r>
              <a:rPr lang="en-US" dirty="0" smtClean="0">
                <a:latin typeface="Gill Sans Light"/>
                <a:cs typeface="Gill Sans Light"/>
              </a:rPr>
              <a:t>Trade items regularly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18" name="Picture 17" descr="stamp collection.jpg"/>
          <p:cNvPicPr>
            <a:picLocks noChangeAspect="1"/>
          </p:cNvPicPr>
          <p:nvPr/>
        </p:nvPicPr>
        <p:blipFill>
          <a:blip r:embed="rId3"/>
          <a:srcRect l="8754" t="8684" r="10734" b="8682"/>
          <a:stretch>
            <a:fillRect/>
          </a:stretch>
        </p:blipFill>
        <p:spPr>
          <a:xfrm>
            <a:off x="5772164" y="3578305"/>
            <a:ext cx="3371836" cy="2740830"/>
          </a:xfrm>
          <a:prstGeom prst="rect">
            <a:avLst/>
          </a:prstGeom>
        </p:spPr>
      </p:pic>
      <p:pic>
        <p:nvPicPr>
          <p:cNvPr id="15" name="Picture 14" descr="baseball cards.jpg"/>
          <p:cNvPicPr>
            <a:picLocks noChangeAspect="1"/>
          </p:cNvPicPr>
          <p:nvPr/>
        </p:nvPicPr>
        <p:blipFill>
          <a:blip r:embed="rId4"/>
          <a:srcRect l="10633" t="15097" r="28815" b="19106"/>
          <a:stretch>
            <a:fillRect/>
          </a:stretch>
        </p:blipFill>
        <p:spPr>
          <a:xfrm>
            <a:off x="0" y="3575314"/>
            <a:ext cx="3471333" cy="2740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366926" y="3051412"/>
            <a:ext cx="15765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Gill Sans Light"/>
              </a:rPr>
              <a:t>f</a:t>
            </a:r>
            <a:r>
              <a:rPr lang="en-US" sz="2000" dirty="0" smtClean="0">
                <a:latin typeface="Gill Sans Light"/>
              </a:rPr>
              <a:t>inding item</a:t>
            </a:r>
          </a:p>
          <a:p>
            <a:pPr algn="ctr"/>
            <a:r>
              <a:rPr lang="en-US" sz="2000" dirty="0" smtClean="0">
                <a:latin typeface="Gill Sans Light"/>
              </a:rPr>
              <a:t>you </a:t>
            </a:r>
            <a:r>
              <a:rPr lang="en-US" sz="2000" dirty="0">
                <a:latin typeface="Gill Sans Light"/>
              </a:rPr>
              <a:t>want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Low Probability of Success</a:t>
            </a:r>
            <a:endParaRPr lang="en-US" dirty="0"/>
          </a:p>
        </p:txBody>
      </p:sp>
      <p:sp>
        <p:nvSpPr>
          <p:cNvPr id="5" name="Left Bracket 4"/>
          <p:cNvSpPr/>
          <p:nvPr/>
        </p:nvSpPr>
        <p:spPr>
          <a:xfrm>
            <a:off x="1217235" y="3055646"/>
            <a:ext cx="185297" cy="815528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/>
          <p:cNvSpPr/>
          <p:nvPr/>
        </p:nvSpPr>
        <p:spPr>
          <a:xfrm>
            <a:off x="2850598" y="3030246"/>
            <a:ext cx="185297" cy="837328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97472" y="3058468"/>
            <a:ext cx="16083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Gill Sans Light"/>
              </a:rPr>
              <a:t>h</a:t>
            </a:r>
            <a:r>
              <a:rPr lang="en-US" sz="2000" dirty="0" smtClean="0">
                <a:latin typeface="Gill Sans Light"/>
              </a:rPr>
              <a:t>aving item</a:t>
            </a:r>
          </a:p>
          <a:p>
            <a:pPr algn="ctr"/>
            <a:r>
              <a:rPr lang="en-US" sz="2000" dirty="0">
                <a:latin typeface="Gill Sans Light"/>
              </a:rPr>
              <a:t>o</a:t>
            </a:r>
            <a:r>
              <a:rPr lang="en-US" sz="2000" dirty="0" smtClean="0">
                <a:latin typeface="Gill Sans Light"/>
              </a:rPr>
              <a:t>ther wants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3542144" y="3158082"/>
            <a:ext cx="3380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Gill Sans Light"/>
              </a:rPr>
              <a:t>P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6098844" y="3158082"/>
            <a:ext cx="390998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200" dirty="0" smtClean="0">
                <a:latin typeface="Gill Sans Light"/>
              </a:rPr>
              <a:t>=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836077" y="3184681"/>
            <a:ext cx="3380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Gill Sans Light"/>
              </a:rPr>
              <a:t>P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3173750" y="3225231"/>
            <a:ext cx="323757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200" dirty="0" smtClean="0">
                <a:latin typeface="Gill Sans Light"/>
              </a:rPr>
              <a:t>*</a:t>
            </a:r>
            <a:endParaRPr lang="en-US" sz="3200" dirty="0"/>
          </a:p>
        </p:txBody>
      </p:sp>
      <p:sp>
        <p:nvSpPr>
          <p:cNvPr id="17" name="Left Bracket 16"/>
          <p:cNvSpPr/>
          <p:nvPr/>
        </p:nvSpPr>
        <p:spPr>
          <a:xfrm>
            <a:off x="3955765" y="3076813"/>
            <a:ext cx="185297" cy="815528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ket 17"/>
          <p:cNvSpPr/>
          <p:nvPr/>
        </p:nvSpPr>
        <p:spPr>
          <a:xfrm>
            <a:off x="5641376" y="3076813"/>
            <a:ext cx="185297" cy="837328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87398" y="3253453"/>
            <a:ext cx="1209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Gill Sans Light"/>
              </a:rPr>
              <a:t>very low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345053" y="2616552"/>
          <a:ext cx="4090067" cy="2638777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11"/>
          <p:cNvSpPr txBox="1">
            <a:spLocks/>
          </p:cNvSpPr>
          <p:nvPr/>
        </p:nvSpPr>
        <p:spPr>
          <a:xfrm>
            <a:off x="636332" y="2149828"/>
            <a:ext cx="1155427" cy="592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Chains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48023" y="3242203"/>
            <a:ext cx="1365769" cy="0"/>
          </a:xfrm>
          <a:prstGeom prst="straightConnector1">
            <a:avLst/>
          </a:prstGeom>
          <a:ln w="539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V="1">
            <a:off x="5813523" y="3721983"/>
            <a:ext cx="1368277" cy="0"/>
          </a:xfrm>
          <a:prstGeom prst="straightConnector1">
            <a:avLst/>
          </a:prstGeom>
          <a:ln w="539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11"/>
          <p:cNvSpPr txBox="1">
            <a:spLocks/>
          </p:cNvSpPr>
          <p:nvPr/>
        </p:nvSpPr>
        <p:spPr>
          <a:xfrm>
            <a:off x="6216032" y="2756870"/>
            <a:ext cx="1155427" cy="592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itemX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10" name="Content Placeholder 11"/>
          <p:cNvSpPr txBox="1">
            <a:spLocks/>
          </p:cNvSpPr>
          <p:nvPr/>
        </p:nvSpPr>
        <p:spPr>
          <a:xfrm>
            <a:off x="6216032" y="3721984"/>
            <a:ext cx="1155427" cy="592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itemY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>
          <a:xfrm>
            <a:off x="4479737" y="2136643"/>
            <a:ext cx="2353187" cy="592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Suggestion</a:t>
            </a:r>
            <a:r>
              <a:rPr lang="en-US" sz="2800" dirty="0" err="1">
                <a:latin typeface="Gill Sans Light"/>
              </a:rPr>
              <a:t>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 </a:t>
            </a:r>
          </a:p>
        </p:txBody>
      </p:sp>
      <p:pic>
        <p:nvPicPr>
          <p:cNvPr id="12" name="Picture 11" descr="istockphoto_6787527-people-icon-set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 l="71118" r="1380" b="64620"/>
          <a:stretch>
            <a:fillRect/>
          </a:stretch>
        </p:blipFill>
        <p:spPr>
          <a:xfrm>
            <a:off x="2774244" y="2630663"/>
            <a:ext cx="955627" cy="1229360"/>
          </a:xfrm>
          <a:prstGeom prst="rect">
            <a:avLst/>
          </a:prstGeom>
        </p:spPr>
      </p:pic>
      <p:pic>
        <p:nvPicPr>
          <p:cNvPr id="13" name="Picture 12" descr="istockphoto_6787527-people-icon-set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 l="3167" r="70183" b="63860"/>
          <a:stretch>
            <a:fillRect/>
          </a:stretch>
        </p:blipFill>
        <p:spPr>
          <a:xfrm>
            <a:off x="1220017" y="2648411"/>
            <a:ext cx="926041" cy="1255757"/>
          </a:xfrm>
          <a:prstGeom prst="rect">
            <a:avLst/>
          </a:prstGeom>
        </p:spPr>
      </p:pic>
      <p:pic>
        <p:nvPicPr>
          <p:cNvPr id="14" name="Picture 13" descr="istockphoto_6787527-people-icon-set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 l="72371" t="33846" r="1380" b="30807"/>
          <a:stretch>
            <a:fillRect/>
          </a:stretch>
        </p:blipFill>
        <p:spPr>
          <a:xfrm>
            <a:off x="1975556" y="3960612"/>
            <a:ext cx="912090" cy="1228197"/>
          </a:xfrm>
          <a:prstGeom prst="rect">
            <a:avLst/>
          </a:prstGeom>
        </p:spPr>
      </p:pic>
      <p:pic>
        <p:nvPicPr>
          <p:cNvPr id="15" name="Picture 14" descr="istockphoto_6787527-people-icon-set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 l="73261" t="33846" r="1380" b="30807"/>
          <a:stretch>
            <a:fillRect/>
          </a:stretch>
        </p:blipFill>
        <p:spPr>
          <a:xfrm>
            <a:off x="4953002" y="2869758"/>
            <a:ext cx="881159" cy="1228197"/>
          </a:xfrm>
          <a:prstGeom prst="rect">
            <a:avLst/>
          </a:prstGeom>
        </p:spPr>
      </p:pic>
      <p:pic>
        <p:nvPicPr>
          <p:cNvPr id="16" name="Picture 15" descr="istockphoto_6787527-people-icon-set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rcRect l="3167" r="70183" b="63860"/>
          <a:stretch>
            <a:fillRect/>
          </a:stretch>
        </p:blipFill>
        <p:spPr>
          <a:xfrm>
            <a:off x="7463230" y="2884531"/>
            <a:ext cx="926041" cy="1255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222885" y="274320"/>
            <a:ext cx="8698230" cy="822960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  <a:defRPr/>
            </a:pPr>
            <a:r>
              <a:rPr lang="en-US" sz="3900" dirty="0">
                <a:solidFill>
                  <a:srgbClr val="F0873C"/>
                </a:solidFill>
              </a:rPr>
              <a:t>Process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98608" y="1341126"/>
            <a:ext cx="4078187" cy="2485813"/>
          </a:xfrm>
        </p:spPr>
        <p:txBody>
          <a:bodyPr lIns="0" tIns="0" rIns="0" bIns="0">
            <a:normAutofit/>
          </a:bodyPr>
          <a:lstStyle/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r>
              <a:rPr lang="en-US" sz="3200" dirty="0">
                <a:solidFill>
                  <a:srgbClr val="000000"/>
                </a:solidFill>
                <a:latin typeface="Gill Sans Light" charset="0"/>
              </a:rPr>
              <a:t>Brainstorming</a:t>
            </a:r>
            <a:endParaRPr lang="en-US" sz="3200" dirty="0"/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r>
              <a:rPr lang="en-US" sz="3200" dirty="0">
                <a:solidFill>
                  <a:srgbClr val="000000"/>
                </a:solidFill>
                <a:latin typeface="Gill Sans Light" charset="0"/>
              </a:rPr>
              <a:t>User needs</a:t>
            </a:r>
            <a:endParaRPr lang="en-US" sz="3200" dirty="0" smtClean="0"/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r>
              <a:rPr lang="en-US" sz="3200" dirty="0">
                <a:solidFill>
                  <a:srgbClr val="000000"/>
                </a:solidFill>
                <a:latin typeface="Gill Sans Light" charset="0"/>
              </a:rPr>
              <a:t>Synthesizing</a:t>
            </a:r>
            <a:endParaRPr lang="en-US" sz="3200" dirty="0"/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r>
              <a:rPr lang="en-US" sz="3200" dirty="0">
                <a:solidFill>
                  <a:srgbClr val="000000"/>
                </a:solidFill>
                <a:latin typeface="Gill Sans Light" charset="0"/>
              </a:rPr>
              <a:t>Design</a:t>
            </a:r>
            <a:endParaRPr lang="en-US" sz="3200" dirty="0" smtClean="0"/>
          </a:p>
          <a:p>
            <a:pPr marL="0" indent="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None/>
            </a:pPr>
            <a:endParaRPr lang="en-US" dirty="0">
              <a:solidFill>
                <a:srgbClr val="000000"/>
              </a:solidFill>
              <a:latin typeface="Gill Sans Light" charset="0"/>
            </a:endParaRPr>
          </a:p>
        </p:txBody>
      </p:sp>
      <p:pic>
        <p:nvPicPr>
          <p:cNvPr id="15364" name="Picture 9" descr="bwtrading.jpg"/>
          <p:cNvPicPr>
            <a:picLocks noChangeAspect="1"/>
          </p:cNvPicPr>
          <p:nvPr/>
        </p:nvPicPr>
        <p:blipFill>
          <a:blip r:embed="rId3"/>
          <a:srcRect l="3918" t="2570" r="4414"/>
          <a:stretch>
            <a:fillRect/>
          </a:stretch>
        </p:blipFill>
        <p:spPr bwMode="auto">
          <a:xfrm>
            <a:off x="5808137" y="2363354"/>
            <a:ext cx="2915073" cy="2213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365" name="Picture 10" descr="bwprocess.jpg"/>
          <p:cNvPicPr>
            <a:picLocks noChangeAspect="1"/>
          </p:cNvPicPr>
          <p:nvPr/>
        </p:nvPicPr>
        <p:blipFill>
          <a:blip r:embed="rId4"/>
          <a:srcRect l="19090" t="3136" r="30910" b="36227"/>
          <a:stretch>
            <a:fillRect/>
          </a:stretch>
        </p:blipFill>
        <p:spPr bwMode="auto">
          <a:xfrm>
            <a:off x="5808137" y="32466"/>
            <a:ext cx="2893642" cy="2289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366" name="Picture 11" descr="bwwireframe.jpg"/>
          <p:cNvPicPr>
            <a:picLocks noChangeAspect="1"/>
          </p:cNvPicPr>
          <p:nvPr/>
        </p:nvPicPr>
        <p:blipFill>
          <a:blip r:embed="rId5"/>
          <a:srcRect l="21046" t="17825" r="24953" b="18927"/>
          <a:stretch>
            <a:fillRect/>
          </a:stretch>
        </p:blipFill>
        <p:spPr bwMode="auto">
          <a:xfrm>
            <a:off x="5808138" y="4614654"/>
            <a:ext cx="2912216" cy="22247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Collectible-Trading Sites</a:t>
            </a:r>
            <a:endParaRPr lang="en-US" dirty="0"/>
          </a:p>
        </p:txBody>
      </p:sp>
      <p:pic>
        <p:nvPicPr>
          <p:cNvPr id="5" name="Picture 4" descr="Screen shot 2011-03-24 at 2.22.3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125980"/>
            <a:ext cx="7825388" cy="3566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Collectible-Trading Sites</a:t>
            </a:r>
            <a:endParaRPr lang="en-US" dirty="0"/>
          </a:p>
        </p:txBody>
      </p:sp>
      <p:pic>
        <p:nvPicPr>
          <p:cNvPr id="5" name="Picture 4" descr="Screen shot 2011-03-24 at 2.22.3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125980"/>
            <a:ext cx="7825388" cy="356616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932420" y="2057400"/>
            <a:ext cx="617220" cy="5486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51760" y="3154680"/>
            <a:ext cx="685800" cy="4114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51760" y="4526280"/>
            <a:ext cx="822960" cy="4114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users to search and list their wants and haves as separate</a:t>
            </a:r>
          </a:p>
          <a:p>
            <a:r>
              <a:rPr lang="en-US" dirty="0" smtClean="0"/>
              <a:t>Pre-generated item pages</a:t>
            </a:r>
          </a:p>
          <a:p>
            <a:r>
              <a:rPr lang="en-US" dirty="0" smtClean="0"/>
              <a:t>Consistent naming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ez-collection-pez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631" y="1299107"/>
            <a:ext cx="5497783" cy="3625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Mood Board</a:t>
            </a:r>
            <a:endParaRPr lang="en-US" dirty="0"/>
          </a:p>
        </p:txBody>
      </p:sp>
      <p:pic>
        <p:nvPicPr>
          <p:cNvPr id="4" name="Picture 3" descr="collections_stamps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18" y="1278459"/>
            <a:ext cx="3478216" cy="2652647"/>
          </a:xfrm>
          <a:prstGeom prst="rect">
            <a:avLst/>
          </a:prstGeom>
        </p:spPr>
      </p:pic>
      <p:pic>
        <p:nvPicPr>
          <p:cNvPr id="6" name="Picture 5" descr="collections_genera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813" y="3066884"/>
            <a:ext cx="3403600" cy="3475254"/>
          </a:xfrm>
          <a:prstGeom prst="rect">
            <a:avLst/>
          </a:prstGeom>
        </p:spPr>
      </p:pic>
      <p:pic>
        <p:nvPicPr>
          <p:cNvPr id="9" name="Picture 8" descr="comic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107" y="4637138"/>
            <a:ext cx="2870200" cy="1905000"/>
          </a:xfrm>
          <a:prstGeom prst="rect">
            <a:avLst/>
          </a:prstGeom>
        </p:spPr>
      </p:pic>
      <p:pic>
        <p:nvPicPr>
          <p:cNvPr id="13" name="Picture 12" descr="ty-beanie-babies-f669.jpg"/>
          <p:cNvPicPr>
            <a:picLocks noChangeAspect="1"/>
          </p:cNvPicPr>
          <p:nvPr/>
        </p:nvPicPr>
        <p:blipFill>
          <a:blip r:embed="rId6"/>
          <a:srcRect t="16454" r="38146"/>
          <a:stretch>
            <a:fillRect/>
          </a:stretch>
        </p:blipFill>
        <p:spPr>
          <a:xfrm>
            <a:off x="450317" y="3793067"/>
            <a:ext cx="2689790" cy="2749071"/>
          </a:xfrm>
          <a:prstGeom prst="rect">
            <a:avLst/>
          </a:prstGeom>
        </p:spPr>
      </p:pic>
      <p:pic>
        <p:nvPicPr>
          <p:cNvPr id="14" name="Picture 13" descr="baseball card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631" y="2864405"/>
            <a:ext cx="2556119" cy="1857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15251"/>
          </a:xfrm>
        </p:spPr>
        <p:txBody>
          <a:bodyPr/>
          <a:lstStyle/>
          <a:p>
            <a:r>
              <a:rPr lang="en-US" dirty="0" smtClean="0"/>
              <a:t>Personas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Dominic </a:t>
            </a:r>
            <a:r>
              <a:rPr lang="en-US" dirty="0" err="1" smtClean="0"/>
              <a:t>Ivanov</a:t>
            </a:r>
            <a:r>
              <a:rPr lang="en-US" dirty="0" smtClean="0"/>
              <a:t>, 26 (Novice)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1202" t="5530" r="15767" b="2537"/>
          <a:stretch>
            <a:fillRect/>
          </a:stretch>
        </p:blipFill>
        <p:spPr bwMode="auto">
          <a:xfrm>
            <a:off x="508003" y="1659474"/>
            <a:ext cx="4334930" cy="4160846"/>
          </a:xfrm>
          <a:prstGeom prst="rect">
            <a:avLst/>
          </a:prstGeom>
          <a:noFill/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096938" y="1680105"/>
            <a:ext cx="3979330" cy="4255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5760" marR="0" lvl="1" indent="-347472" algn="l" defTabSz="914400" rtl="0" eaLnBrk="1" fontAlgn="base" latinLnBrk="0" hangingPunct="1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ＭＳ Ｐゴシック" charset="-128"/>
                <a:cs typeface="Gill Sans Light"/>
              </a:rPr>
              <a:t>Paralegal at Edgar Snyder in</a:t>
            </a:r>
          </a:p>
          <a:p>
            <a:pPr marL="365760" marR="0" lvl="1" indent="-347472" algn="l" defTabSz="914400" rtl="0" eaLnBrk="1" fontAlgn="base" latinLnBrk="0" hangingPunct="1">
              <a:spcAft>
                <a:spcPts val="60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ＭＳ Ｐゴシック" charset="-128"/>
                <a:cs typeface="Gill Sans Light"/>
              </a:rPr>
              <a:t>    Pittsburgh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Light"/>
              <a:ea typeface="ＭＳ Ｐゴシック" charset="-128"/>
              <a:cs typeface="Gill Sans Light"/>
            </a:endParaRPr>
          </a:p>
          <a:p>
            <a:pPr marL="365760" marR="0" lvl="1" indent="-347472" algn="l" defTabSz="914400" rtl="0" eaLnBrk="1" fontAlgn="base" latinLnBrk="0" hangingPunct="1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ＭＳ Ｐゴシック" charset="-128"/>
                <a:cs typeface="Gill Sans Light"/>
              </a:rPr>
              <a:t>Trades electronics, comics, and games with friends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Light"/>
              <a:ea typeface="ＭＳ Ｐゴシック" charset="-128"/>
              <a:cs typeface="Gill Sans Light"/>
            </a:endParaRPr>
          </a:p>
          <a:p>
            <a:pPr marL="365760" marR="0" lvl="1" indent="-347472" algn="l" defTabSz="914400" rtl="0" eaLnBrk="1" fontAlgn="base" latinLnBrk="0" hangingPunct="1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lang="en-US" sz="2400" kern="0" dirty="0">
                <a:solidFill>
                  <a:srgbClr val="000000"/>
                </a:solidFill>
                <a:latin typeface="Gill Sans Light"/>
                <a:ea typeface="ＭＳ Ｐゴシック" charset="-128"/>
                <a:cs typeface="Gill Sans Light"/>
              </a:rPr>
              <a:t>W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ＭＳ Ｐゴシック" charset="-128"/>
                <a:cs typeface="Gill Sans Light"/>
              </a:rPr>
              <a:t>ill trade at a store if it's more convenient</a:t>
            </a:r>
            <a:endParaRPr lang="en-US" sz="2400" kern="0" dirty="0">
              <a:latin typeface="Gill Sans Light"/>
              <a:ea typeface="ＭＳ Ｐゴシック" charset="-128"/>
              <a:cs typeface="Gill Sans Light"/>
            </a:endParaRPr>
          </a:p>
          <a:p>
            <a:pPr marL="365760" marR="0" lvl="1" indent="-347472" algn="l" defTabSz="914400" rtl="0" eaLnBrk="1" fontAlgn="base" latinLnBrk="0" hangingPunct="1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ＭＳ Ｐゴシック" charset="-128"/>
                <a:cs typeface="Gill Sans Light"/>
              </a:rPr>
              <a:t>Does not recognize a "fair" deal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Light"/>
              <a:ea typeface="ＭＳ Ｐゴシック" charset="-128"/>
              <a:cs typeface="Gill Sans Light"/>
            </a:endParaRPr>
          </a:p>
          <a:p>
            <a:pPr marL="365760" marR="0" lvl="1" indent="-347472" algn="l" defTabSz="914400" rtl="0" eaLnBrk="1" fontAlgn="base" latinLnBrk="0" hangingPunct="1">
              <a:spcAft>
                <a:spcPts val="60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ＭＳ Ｐゴシック" charset="-128"/>
                <a:cs typeface="Gill Sans Light"/>
              </a:rPr>
              <a:t>Goal is to complete Uncanny </a:t>
            </a:r>
          </a:p>
          <a:p>
            <a:pPr marL="365760" marR="0" lvl="1" indent="-347472" algn="l" defTabSz="914400" rtl="0" eaLnBrk="1" fontAlgn="base" latinLnBrk="0" hangingPunct="1">
              <a:spcAft>
                <a:spcPts val="60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ＭＳ Ｐゴシック" charset="-128"/>
                <a:cs typeface="Gill Sans Light"/>
              </a:rPr>
              <a:t>    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ＭＳ Ｐゴシック" charset="-128"/>
                <a:cs typeface="Gill Sans Light"/>
              </a:rPr>
              <a:t>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ＭＳ Ｐゴシック" charset="-128"/>
                <a:cs typeface="Gill Sans Light"/>
              </a:rPr>
              <a:t>X-men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ＭＳ Ｐゴシック" charset="-128"/>
                <a:cs typeface="Gill Sans Light"/>
              </a:rPr>
              <a:t>comic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Light"/>
                <a:ea typeface="ＭＳ Ｐゴシック" charset="-128"/>
                <a:cs typeface="Gill Sans Light"/>
              </a:rPr>
              <a:t>collection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 Light"/>
              <a:ea typeface="ＭＳ Ｐゴシック" charset="-128"/>
              <a:cs typeface="Gill Sans Light"/>
            </a:endParaRP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ea typeface="+mn-ea"/>
              <a:cs typeface="Gill Sans Light"/>
            </a:endParaRP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ea typeface="+mn-ea"/>
              <a:cs typeface="Gill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Sarah Hofstadter, 35 (Expert)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13578" cy="45259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Lived in Pittsburgh for 16 years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Married for 5 years, no kids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Works at Phantom Comics with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     her husband in Oakland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Attends Comic Cons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Hardcore comic collector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    (Marvel only)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Goal is to build a strong 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     community of comic book 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     traders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r="10221"/>
          <a:stretch>
            <a:fillRect/>
          </a:stretch>
        </p:blipFill>
        <p:spPr bwMode="auto">
          <a:xfrm>
            <a:off x="4873974" y="1624719"/>
            <a:ext cx="4016022" cy="44732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0" y="274638"/>
            <a:ext cx="5130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Ethan </a:t>
            </a:r>
            <a:r>
              <a:rPr lang="en-US" dirty="0" err="1" smtClean="0"/>
              <a:t>Jebediah</a:t>
            </a:r>
            <a:r>
              <a:rPr lang="en-US" dirty="0" smtClean="0"/>
              <a:t> Jones, 47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0" y="1600200"/>
            <a:ext cx="5130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Born and raised in Indiana, PA</a:t>
            </a:r>
          </a:p>
          <a:p>
            <a:r>
              <a:rPr lang="en-US" dirty="0" smtClean="0"/>
              <a:t>Single male, no children</a:t>
            </a:r>
          </a:p>
          <a:p>
            <a:r>
              <a:rPr lang="en-US" dirty="0" smtClean="0"/>
              <a:t>Post office mail carrier for 20 </a:t>
            </a:r>
          </a:p>
          <a:p>
            <a:pPr>
              <a:buNone/>
            </a:pPr>
            <a:r>
              <a:rPr lang="en-US" smtClean="0"/>
              <a:t>   years</a:t>
            </a:r>
            <a:endParaRPr lang="en-US" dirty="0" smtClean="0"/>
          </a:p>
          <a:p>
            <a:r>
              <a:rPr lang="en-US" dirty="0" smtClean="0"/>
              <a:t>Barters and trades to survive the failing economy</a:t>
            </a:r>
          </a:p>
          <a:p>
            <a:r>
              <a:rPr lang="en-US" dirty="0" smtClean="0"/>
              <a:t>Hardcore Steelers fan</a:t>
            </a:r>
          </a:p>
          <a:p>
            <a:r>
              <a:rPr lang="en-US" dirty="0" smtClean="0"/>
              <a:t>Collects and trades Steelers </a:t>
            </a:r>
          </a:p>
          <a:p>
            <a:pPr>
              <a:buNone/>
            </a:pPr>
            <a:r>
              <a:rPr lang="en-US" dirty="0" smtClean="0"/>
              <a:t>   memorabilia for fun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5349" r="13925"/>
          <a:stretch>
            <a:fillRect/>
          </a:stretch>
        </p:blipFill>
        <p:spPr bwMode="auto">
          <a:xfrm>
            <a:off x="0" y="0"/>
            <a:ext cx="331611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15251"/>
          </a:xfrm>
        </p:spPr>
        <p:txBody>
          <a:bodyPr/>
          <a:lstStyle/>
          <a:p>
            <a:r>
              <a:rPr lang="en-US" dirty="0" smtClean="0"/>
              <a:t>Comic Book Scenario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minic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brainstorm.jpg"/>
          <p:cNvPicPr>
            <a:picLocks noChangeAspect="1"/>
          </p:cNvPicPr>
          <p:nvPr/>
        </p:nvPicPr>
        <p:blipFill>
          <a:blip r:embed="rId3"/>
          <a:srcRect t="3358" b="7649"/>
          <a:stretch>
            <a:fillRect/>
          </a:stretch>
        </p:blipFill>
        <p:spPr bwMode="auto">
          <a:xfrm>
            <a:off x="0" y="-548640"/>
            <a:ext cx="9235440" cy="1090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User Needs</a:t>
            </a:r>
            <a:endParaRPr lang="en-US" sz="4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minic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minic 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minic 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minic 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minic 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minic 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minic 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minic 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15251"/>
          </a:xfrm>
        </p:spPr>
        <p:txBody>
          <a:bodyPr/>
          <a:lstStyle/>
          <a:p>
            <a:r>
              <a:rPr lang="en-US" dirty="0" smtClean="0"/>
              <a:t>Steeler</a:t>
            </a:r>
            <a:r>
              <a:rPr lang="en-US" dirty="0" smtClean="0"/>
              <a:t>s Memorabilia </a:t>
            </a:r>
            <a:r>
              <a:rPr lang="en-US" dirty="0" smtClean="0"/>
              <a:t>Scenario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eelersHelm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222885" y="274320"/>
            <a:ext cx="8698230" cy="822960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  <a:defRPr/>
            </a:pPr>
            <a:r>
              <a:rPr lang="en-US" sz="3900" dirty="0">
                <a:solidFill>
                  <a:srgbClr val="F0873C"/>
                </a:solidFill>
              </a:rPr>
              <a:t>Directed Storytelling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14325" y="1645920"/>
            <a:ext cx="5330667" cy="4932045"/>
          </a:xfrm>
        </p:spPr>
        <p:txBody>
          <a:bodyPr lIns="0" tIns="0" rIns="0" bIns="0"/>
          <a:lstStyle/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r>
              <a:rPr lang="en-US" sz="2400" dirty="0">
                <a:solidFill>
                  <a:srgbClr val="000000"/>
                </a:solidFill>
                <a:latin typeface="Gill Sans Light" charset="0"/>
              </a:rPr>
              <a:t>Mechanical Turk</a:t>
            </a:r>
            <a:endParaRPr lang="en-US" dirty="0" smtClean="0"/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r>
              <a:rPr lang="en-US" sz="2400" dirty="0">
                <a:solidFill>
                  <a:srgbClr val="000000"/>
                </a:solidFill>
                <a:latin typeface="Gill Sans Light" charset="0"/>
              </a:rPr>
              <a:t>Interviews</a:t>
            </a:r>
            <a:endParaRPr lang="en-US" dirty="0" smtClean="0"/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sz="2400" dirty="0">
              <a:solidFill>
                <a:srgbClr val="000000"/>
              </a:solidFill>
              <a:latin typeface="Gill Sans Light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sz="2400" dirty="0">
              <a:solidFill>
                <a:srgbClr val="000000"/>
              </a:solidFill>
              <a:latin typeface="Gill Sans Light" charset="0"/>
            </a:endParaRPr>
          </a:p>
        </p:txBody>
      </p:sp>
      <p:pic>
        <p:nvPicPr>
          <p:cNvPr id="18436" name="Picture 3" descr="mt_bartered_item.jpg"/>
          <p:cNvPicPr>
            <a:picLocks noChangeAspect="1"/>
          </p:cNvPicPr>
          <p:nvPr/>
        </p:nvPicPr>
        <p:blipFill>
          <a:blip r:embed="rId3"/>
          <a:srcRect l="13316" t="9000" r="17500" b="10001"/>
          <a:stretch>
            <a:fillRect/>
          </a:stretch>
        </p:blipFill>
        <p:spPr bwMode="auto">
          <a:xfrm>
            <a:off x="0" y="3429000"/>
            <a:ext cx="2401729" cy="2811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437" name="Picture 5" descr="barter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53739" y="3429000"/>
            <a:ext cx="2090261" cy="2814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438" name="Picture 6" descr="old-computers.jpg"/>
          <p:cNvPicPr>
            <a:picLocks noChangeAspect="1"/>
          </p:cNvPicPr>
          <p:nvPr/>
        </p:nvPicPr>
        <p:blipFill>
          <a:blip r:embed="rId5"/>
          <a:srcRect r="39635"/>
          <a:stretch>
            <a:fillRect/>
          </a:stretch>
        </p:blipFill>
        <p:spPr bwMode="auto">
          <a:xfrm>
            <a:off x="4709160" y="3429000"/>
            <a:ext cx="2331720" cy="2811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439" name="Picture 8" descr="parrot-oil-painting.jpg"/>
          <p:cNvPicPr>
            <a:picLocks noChangeAspect="1"/>
          </p:cNvPicPr>
          <p:nvPr/>
        </p:nvPicPr>
        <p:blipFill>
          <a:blip r:embed="rId6"/>
          <a:srcRect l="5502" t="8241" b="5215"/>
          <a:stretch>
            <a:fillRect/>
          </a:stretch>
        </p:blipFill>
        <p:spPr bwMode="auto">
          <a:xfrm>
            <a:off x="2410302" y="3429000"/>
            <a:ext cx="2298858" cy="2811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elersHelmet-ch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elersHelmet-chaindetai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20040" y="1563053"/>
          <a:ext cx="8435340" cy="38953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20540"/>
                <a:gridCol w="1783080"/>
                <a:gridCol w="2331720"/>
              </a:tblGrid>
              <a:tr h="466344">
                <a:tc>
                  <a:txBody>
                    <a:bodyPr/>
                    <a:lstStyle/>
                    <a:p>
                      <a:endParaRPr lang="en-US" sz="2500" b="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latin typeface="Gill Sans Light"/>
                        </a:rPr>
                        <a:t>Interviews</a:t>
                      </a:r>
                      <a:endParaRPr lang="en-US" sz="2500" b="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latin typeface="Gill Sans Light"/>
                        </a:rPr>
                        <a:t>Mechanical Turk</a:t>
                      </a:r>
                      <a:endParaRPr lang="en-US" sz="2500" b="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740664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Typically barter with friends </a:t>
                      </a:r>
                      <a:br>
                        <a:rPr lang="en-US" sz="2200" dirty="0" smtClean="0">
                          <a:latin typeface="Gill Sans Light"/>
                        </a:rPr>
                      </a:br>
                      <a:r>
                        <a:rPr lang="en-US" sz="2200" dirty="0" smtClean="0">
                          <a:latin typeface="Gill Sans Light"/>
                        </a:rPr>
                        <a:t>(trust is key)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740664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Serendipitous trading/repurposing</a:t>
                      </a:r>
                      <a:r>
                        <a:rPr lang="en-US" sz="2200" baseline="0" dirty="0" smtClean="0">
                          <a:latin typeface="Gill Sans Light"/>
                        </a:rPr>
                        <a:t> on an auction site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Trade for services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740664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Trade similar items</a:t>
                      </a:r>
                      <a:br>
                        <a:rPr lang="en-US" sz="2200" dirty="0" smtClean="0">
                          <a:latin typeface="Gill Sans Light"/>
                        </a:rPr>
                      </a:br>
                      <a:r>
                        <a:rPr lang="en-US" sz="2200" dirty="0" smtClean="0">
                          <a:latin typeface="Gill Sans Light"/>
                        </a:rPr>
                        <a:t>(games for games)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740664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Negotiations</a:t>
                      </a:r>
                      <a:r>
                        <a:rPr lang="en-US" sz="2200" baseline="0" dirty="0" smtClean="0">
                          <a:latin typeface="Gill Sans Light"/>
                        </a:rPr>
                        <a:t> may take time</a:t>
                      </a:r>
                      <a:br>
                        <a:rPr lang="en-US" sz="2200" baseline="0" dirty="0" smtClean="0">
                          <a:latin typeface="Gill Sans Light"/>
                        </a:rPr>
                      </a:br>
                      <a:r>
                        <a:rPr lang="en-US" sz="2200" baseline="0" dirty="0" smtClean="0">
                          <a:latin typeface="Gill Sans Light"/>
                        </a:rPr>
                        <a:t>(e.g., weeks, months, etc.)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222885" y="274320"/>
            <a:ext cx="8698230" cy="822960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  <a:defRPr/>
            </a:pPr>
            <a:r>
              <a:rPr lang="en-US" sz="3900" dirty="0">
                <a:solidFill>
                  <a:srgbClr val="F0873C"/>
                </a:solidFill>
              </a:rPr>
              <a:t>Directed Storytelling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22885" y="274320"/>
            <a:ext cx="8698230" cy="822960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  <a:defRPr/>
            </a:pPr>
            <a:r>
              <a:rPr lang="en-US" sz="3900" dirty="0">
                <a:solidFill>
                  <a:srgbClr val="F0873C"/>
                </a:solidFill>
              </a:rPr>
              <a:t>User Feelings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" y="1440180"/>
            <a:ext cx="4457700" cy="5417820"/>
          </a:xfrm>
        </p:spPr>
        <p:txBody>
          <a:bodyPr lIns="0" tIns="0" rIns="0" bIns="0"/>
          <a:lstStyle/>
          <a:p>
            <a:pPr marL="0" indent="0">
              <a:lnSpc>
                <a:spcPct val="95000"/>
              </a:lnSpc>
              <a:spcBef>
                <a:spcPct val="0"/>
              </a:spcBef>
              <a:buNone/>
              <a:defRPr/>
            </a:pPr>
            <a:r>
              <a:rPr lang="en-US" sz="2200" dirty="0">
                <a:solidFill>
                  <a:srgbClr val="000000"/>
                </a:solidFill>
              </a:rPr>
              <a:t>"He got one of my semi-good bikes and I got some of his video games. </a:t>
            </a:r>
            <a:r>
              <a:rPr lang="en-US" sz="2200" b="1" dirty="0">
                <a:solidFill>
                  <a:srgbClr val="000000"/>
                </a:solidFill>
              </a:rPr>
              <a:t>I felt very good after the trade</a:t>
            </a:r>
            <a:r>
              <a:rPr lang="en-US" sz="2200" dirty="0">
                <a:solidFill>
                  <a:srgbClr val="000000"/>
                </a:solidFill>
              </a:rPr>
              <a:t>.” - MT1</a:t>
            </a:r>
            <a:endParaRPr lang="en-US" dirty="0" smtClean="0">
              <a:cs typeface="+mn-cs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  <a:defRPr/>
            </a:pPr>
            <a:r>
              <a:rPr lang="en-US" sz="2200" dirty="0">
                <a:solidFill>
                  <a:srgbClr val="000000"/>
                </a:solidFill>
              </a:rPr>
              <a:t>"</a:t>
            </a:r>
            <a:r>
              <a:rPr lang="en-US" sz="2200" b="1" dirty="0">
                <a:solidFill>
                  <a:srgbClr val="000000"/>
                </a:solidFill>
              </a:rPr>
              <a:t>I was thrilled</a:t>
            </a:r>
            <a:r>
              <a:rPr lang="en-US" sz="2200" dirty="0">
                <a:solidFill>
                  <a:srgbClr val="000000"/>
                </a:solidFill>
              </a:rPr>
              <a:t> after I had made my first barter. </a:t>
            </a:r>
            <a:r>
              <a:rPr lang="en-US" sz="2200" b="1" dirty="0">
                <a:solidFill>
                  <a:srgbClr val="000000"/>
                </a:solidFill>
              </a:rPr>
              <a:t>From them on I have been hooked</a:t>
            </a:r>
            <a:r>
              <a:rPr lang="en-US" sz="2200" dirty="0">
                <a:solidFill>
                  <a:srgbClr val="000000"/>
                </a:solidFill>
              </a:rPr>
              <a:t>!” - MT2</a:t>
            </a:r>
            <a:endParaRPr lang="en-US" dirty="0" smtClean="0">
              <a:cs typeface="+mn-cs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  <a:defRPr/>
            </a:pPr>
            <a:endParaRPr lang="en-US" sz="2200" dirty="0">
              <a:solidFill>
                <a:srgbClr val="000000"/>
              </a:solidFill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  <a:defRPr/>
            </a:pPr>
            <a:r>
              <a:rPr lang="en-US" sz="2200" dirty="0">
                <a:solidFill>
                  <a:srgbClr val="000000"/>
                </a:solidFill>
              </a:rPr>
              <a:t>"After I traded my object and received the new phone </a:t>
            </a:r>
            <a:r>
              <a:rPr lang="en-US" sz="2200" b="1" dirty="0">
                <a:solidFill>
                  <a:srgbClr val="000000"/>
                </a:solidFill>
              </a:rPr>
              <a:t>I felt over the moon!</a:t>
            </a:r>
            <a:r>
              <a:rPr lang="en-US" sz="2200" dirty="0">
                <a:solidFill>
                  <a:srgbClr val="000000"/>
                </a:solidFill>
              </a:rPr>
              <a:t> I achieved getting the handset…whilst cutting out the middle steps…”- MT3</a:t>
            </a:r>
          </a:p>
        </p:txBody>
      </p:sp>
      <p:pic>
        <p:nvPicPr>
          <p:cNvPr id="21508" name="Picture 3" descr="DSC_0450.JPG"/>
          <p:cNvPicPr>
            <a:picLocks noChangeAspect="1"/>
          </p:cNvPicPr>
          <p:nvPr/>
        </p:nvPicPr>
        <p:blipFill>
          <a:blip r:embed="rId3">
            <a:lum bright="9000" contrast="10000"/>
          </a:blip>
          <a:srcRect l="28766" t="22769" r="35989"/>
          <a:stretch>
            <a:fillRect/>
          </a:stretch>
        </p:blipFill>
        <p:spPr bwMode="auto">
          <a:xfrm>
            <a:off x="4867752" y="0"/>
            <a:ext cx="47105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215742" y="268605"/>
            <a:ext cx="8696801" cy="822960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  <a:defRPr/>
            </a:pPr>
            <a:r>
              <a:rPr lang="en-US" sz="3900" dirty="0"/>
              <a:t>Competitive Evaluation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18442" y="1235869"/>
          <a:ext cx="8823961" cy="49937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76626"/>
                <a:gridCol w="1341242"/>
                <a:gridCol w="1341242"/>
                <a:gridCol w="1387057"/>
                <a:gridCol w="1577794"/>
              </a:tblGrid>
              <a:tr h="740664"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Craigslist Barter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Caveman Trading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ill Sans Light"/>
                        </a:rPr>
                        <a:t>TradeBank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ill Sans Light"/>
                        </a:rPr>
                        <a:t>BarterQuest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629629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Gill Sans Light"/>
                        </a:rPr>
                        <a:t>Community among traders</a:t>
                      </a:r>
                      <a:endParaRPr lang="en-US" sz="20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768278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Gill Sans Light"/>
                        </a:rPr>
                        <a:t>Aids in the process of trading</a:t>
                      </a:r>
                      <a:endParaRPr lang="en-US" sz="20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41737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Gill Sans Light"/>
                        </a:rPr>
                        <a:t>Reputation</a:t>
                      </a:r>
                      <a:endParaRPr lang="en-US" sz="20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70088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Gill Sans Light"/>
                        </a:rPr>
                        <a:t>Ability to track trade status</a:t>
                      </a:r>
                      <a:endParaRPr lang="en-US" sz="20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Gill Sans Light"/>
                        </a:rPr>
                        <a:t>Organized goods</a:t>
                      </a:r>
                      <a:endParaRPr lang="en-US" sz="20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Gill Sans Light"/>
                        </a:rPr>
                        <a:t>Targets individuals</a:t>
                      </a:r>
                      <a:endParaRPr lang="en-US" sz="20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44468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Gill Sans Light"/>
                        </a:rPr>
                        <a:t>Allows for discussion</a:t>
                      </a:r>
                      <a:endParaRPr lang="en-US" sz="20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ill Sans Light"/>
                        </a:rPr>
                        <a:t>X</a:t>
                      </a:r>
                      <a:endParaRPr lang="en-US" sz="22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  <a:tr h="444687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Gill Sans Light"/>
                        </a:rPr>
                        <a:t>Multiswap</a:t>
                      </a:r>
                      <a:endParaRPr lang="en-US" sz="20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Gill Sans Light"/>
                      </a:endParaRPr>
                    </a:p>
                  </a:txBody>
                  <a:tcPr marL="82296" marR="82296" marT="41148" marB="41148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15251"/>
          </a:xfrm>
        </p:spPr>
        <p:txBody>
          <a:bodyPr/>
          <a:lstStyle/>
          <a:p>
            <a:r>
              <a:rPr lang="en-US" dirty="0" smtClean="0"/>
              <a:t>Brick &amp; Mortar Observations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image-of-car-dealership.jpg"/>
          <p:cNvPicPr>
            <a:picLocks noChangeAspect="1"/>
          </p:cNvPicPr>
          <p:nvPr/>
        </p:nvPicPr>
        <p:blipFill>
          <a:blip r:embed="rId2"/>
          <a:srcRect l="1905"/>
          <a:stretch>
            <a:fillRect/>
          </a:stretch>
        </p:blipFill>
        <p:spPr>
          <a:xfrm>
            <a:off x="0" y="0"/>
            <a:ext cx="9135886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43600"/>
            <a:ext cx="9144000" cy="914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Car Dealership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739</Words>
  <Application>Microsoft Macintosh PowerPoint</Application>
  <PresentationFormat>On-screen Show (4:3)</PresentationFormat>
  <Paragraphs>157</Paragraphs>
  <Slides>41</Slides>
  <Notes>8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barter boutique trade and collect with the world</vt:lpstr>
      <vt:lpstr>Process</vt:lpstr>
      <vt:lpstr>Slide 3</vt:lpstr>
      <vt:lpstr>Directed Storytelling</vt:lpstr>
      <vt:lpstr>Directed Storytelling Results</vt:lpstr>
      <vt:lpstr>User Feelings</vt:lpstr>
      <vt:lpstr>Competitive Evaluation</vt:lpstr>
      <vt:lpstr>Brick &amp; Mortar Observations</vt:lpstr>
      <vt:lpstr>Slide 9</vt:lpstr>
      <vt:lpstr>Slide 10</vt:lpstr>
      <vt:lpstr>Slide 11</vt:lpstr>
      <vt:lpstr>Slide 12</vt:lpstr>
      <vt:lpstr>Slide 13</vt:lpstr>
      <vt:lpstr>Slide 14</vt:lpstr>
      <vt:lpstr>The Online Experience</vt:lpstr>
      <vt:lpstr>Slide 16</vt:lpstr>
      <vt:lpstr>Target: Collectors</vt:lpstr>
      <vt:lpstr>Low Probability of Success</vt:lpstr>
      <vt:lpstr>Opportunities</vt:lpstr>
      <vt:lpstr>Current Collectible-Trading Sites</vt:lpstr>
      <vt:lpstr>Current Collectible-Trading Sites</vt:lpstr>
      <vt:lpstr>Opportunities</vt:lpstr>
      <vt:lpstr>Mood Board</vt:lpstr>
      <vt:lpstr>Personas</vt:lpstr>
      <vt:lpstr>Dominic Ivanov, 26 (Novice)</vt:lpstr>
      <vt:lpstr>Sarah Hofstadter, 35 (Expert)</vt:lpstr>
      <vt:lpstr>Ethan Jebediah Jones, 47</vt:lpstr>
      <vt:lpstr>Comic Book Scenario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Steelers Memorabilia Scenario</vt:lpstr>
      <vt:lpstr>Slide 39</vt:lpstr>
      <vt:lpstr>Slide 40</vt:lpstr>
      <vt:lpstr>Slide 41</vt:lpstr>
    </vt:vector>
  </TitlesOfParts>
  <Company>Stanford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Nicole Fernandez</dc:creator>
  <cp:lastModifiedBy>Nicole Fernandez</cp:lastModifiedBy>
  <cp:revision>53</cp:revision>
  <cp:lastPrinted>2011-03-24T07:02:32Z</cp:lastPrinted>
  <dcterms:created xsi:type="dcterms:W3CDTF">2011-03-24T13:16:03Z</dcterms:created>
  <dcterms:modified xsi:type="dcterms:W3CDTF">2011-03-24T14:09:04Z</dcterms:modified>
</cp:coreProperties>
</file>